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</p:sldIdLst>
  <p:sldSz cy="5143500" cx="9144000"/>
  <p:notesSz cx="6858000" cy="9144000"/>
  <p:embeddedFontLst>
    <p:embeddedFont>
      <p:font typeface="Open Sans"/>
      <p:regular r:id="rId11"/>
      <p:bold r:id="rId12"/>
      <p:italic r:id="rId13"/>
      <p:boldItalic r:id="rId1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15" roundtripDataSignature="AMtx7mgCFqSFM0EcXUzVujr/GeugfkYiD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font" Target="fonts/OpenSans-regular.fntdata"/><Relationship Id="rId10" Type="http://schemas.openxmlformats.org/officeDocument/2006/relationships/slide" Target="slides/slide5.xml"/><Relationship Id="rId13" Type="http://schemas.openxmlformats.org/officeDocument/2006/relationships/font" Target="fonts/OpenSans-italic.fntdata"/><Relationship Id="rId12" Type="http://schemas.openxmlformats.org/officeDocument/2006/relationships/font" Target="fonts/OpenSans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customschemas.google.com/relationships/presentationmetadata" Target="metadata"/><Relationship Id="rId14" Type="http://schemas.openxmlformats.org/officeDocument/2006/relationships/font" Target="fonts/OpenSans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0" name="Google Shape;60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1" name="Google Shape;61;p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Main title: 40 pt. Arial</a:t>
            </a:r>
            <a:endParaRPr b="0" i="0" sz="12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br>
              <a:rPr b="0" i="0" lang="en-US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b="0" i="0" lang="en-US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Presenter Name: 16 pt. Arial</a:t>
            </a:r>
            <a:endParaRPr b="0" i="0" sz="12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Presenters Title: 16 pt. Arial Italic</a:t>
            </a:r>
            <a:endParaRPr b="0" i="0" sz="12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8" name="Google Shape;68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0" name="Google Shape;80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1" name="Google Shape;141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5" name="Google Shape;155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BB0027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1" name="Google Shape;11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209800" y="895350"/>
            <a:ext cx="3429000" cy="30638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_Plaid-Digital_FINAL-NEW.png" id="12" name="Google Shape;12;p7"/>
          <p:cNvPicPr preferRelativeResize="0"/>
          <p:nvPr/>
        </p:nvPicPr>
        <p:blipFill rotWithShape="1">
          <a:blip r:embed="rId3">
            <a:alphaModFix/>
          </a:blip>
          <a:srcRect b="1982" l="84736" r="4768" t="23991"/>
          <a:stretch/>
        </p:blipFill>
        <p:spPr>
          <a:xfrm>
            <a:off x="457200" y="0"/>
            <a:ext cx="79057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BB0027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4" name="Google Shape;14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209800" y="895350"/>
            <a:ext cx="3429000" cy="30638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_Plaid-Digital_FINAL-NEW.png" id="15" name="Google Shape;15;p7"/>
          <p:cNvPicPr preferRelativeResize="0"/>
          <p:nvPr/>
        </p:nvPicPr>
        <p:blipFill rotWithShape="1">
          <a:blip r:embed="rId3">
            <a:alphaModFix/>
          </a:blip>
          <a:srcRect b="1982" l="84736" r="4768" t="23991"/>
          <a:stretch/>
        </p:blipFill>
        <p:spPr>
          <a:xfrm>
            <a:off x="457200" y="0"/>
            <a:ext cx="79057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6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51" name="Google Shape;51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7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4" name="Google Shape;54;p1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" name="Google Shape;55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9" name="Google Shape;19;p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0" name="Google Shape;2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" name="Google Shape;23;p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7" name="Google Shape;27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11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11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5" name="Google Shape;35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3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8" name="Google Shape;38;p13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9" name="Google Shape;39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4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2" name="Google Shape;42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5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45;p15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6" name="Google Shape;46;p15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7" name="Google Shape;47;p15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8" name="Google Shape;48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jpg"/><Relationship Id="rId4" Type="http://schemas.openxmlformats.org/officeDocument/2006/relationships/image" Target="../media/image5.jpg"/></Relationships>
</file>

<file path=ppt/slides/_rels/slide3.xml.rels><?xml version="1.0" encoding="UTF-8" standalone="yes"?><Relationships xmlns="http://schemas.openxmlformats.org/package/2006/relationships"><Relationship Id="rId11" Type="http://schemas.openxmlformats.org/officeDocument/2006/relationships/image" Target="../media/image22.jpg"/><Relationship Id="rId10" Type="http://schemas.openxmlformats.org/officeDocument/2006/relationships/image" Target="../media/image12.jpg"/><Relationship Id="rId1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jpg"/><Relationship Id="rId4" Type="http://schemas.openxmlformats.org/officeDocument/2006/relationships/image" Target="../media/image10.jpg"/><Relationship Id="rId9" Type="http://schemas.openxmlformats.org/officeDocument/2006/relationships/image" Target="../media/image16.gif"/><Relationship Id="rId5" Type="http://schemas.openxmlformats.org/officeDocument/2006/relationships/image" Target="../media/image7.png"/><Relationship Id="rId6" Type="http://schemas.openxmlformats.org/officeDocument/2006/relationships/image" Target="../media/image9.png"/><Relationship Id="rId7" Type="http://schemas.openxmlformats.org/officeDocument/2006/relationships/image" Target="../media/image11.png"/><Relationship Id="rId8" Type="http://schemas.openxmlformats.org/officeDocument/2006/relationships/image" Target="../media/image19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www.zotero.org/google-docs/?Hp2Wuo" TargetMode="External"/><Relationship Id="rId4" Type="http://schemas.openxmlformats.org/officeDocument/2006/relationships/hyperlink" Target="https://www.zotero.org/google-docs/?Hp2Wuo" TargetMode="External"/><Relationship Id="rId5" Type="http://schemas.openxmlformats.org/officeDocument/2006/relationships/hyperlink" Target="https://www.zotero.org/google-docs/?Hp2Wuo" TargetMode="External"/><Relationship Id="rId6" Type="http://schemas.openxmlformats.org/officeDocument/2006/relationships/image" Target="../media/image13.png"/><Relationship Id="rId7" Type="http://schemas.openxmlformats.org/officeDocument/2006/relationships/image" Target="../media/image1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8.png"/><Relationship Id="rId4" Type="http://schemas.openxmlformats.org/officeDocument/2006/relationships/image" Target="../media/image17.png"/><Relationship Id="rId5" Type="http://schemas.openxmlformats.org/officeDocument/2006/relationships/image" Target="../media/image21.png"/><Relationship Id="rId6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3" name="Google Shape;63;p1"/>
          <p:cNvCxnSpPr/>
          <p:nvPr/>
        </p:nvCxnSpPr>
        <p:spPr>
          <a:xfrm>
            <a:off x="2209800" y="3486150"/>
            <a:ext cx="54864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4" name="Google Shape;64;p1"/>
          <p:cNvSpPr txBox="1"/>
          <p:nvPr/>
        </p:nvSpPr>
        <p:spPr>
          <a:xfrm>
            <a:off x="1463041" y="1885950"/>
            <a:ext cx="7388306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" lvl="0" marL="317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EMG-Based Classification of Hand Movement in Virtual and Physical Reality </a:t>
            </a:r>
            <a:endParaRPr b="0" i="0" sz="28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5" name="Google Shape;65;p1"/>
          <p:cNvSpPr txBox="1"/>
          <p:nvPr/>
        </p:nvSpPr>
        <p:spPr>
          <a:xfrm>
            <a:off x="2133600" y="3638550"/>
            <a:ext cx="52578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" lvl="0" marL="317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Dailyn Despradel, Luigi Burda, and James Wong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" lvl="0" marL="317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24-787 Final Project Presentation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" lvl="0" marL="317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December 8</a:t>
            </a:r>
            <a:r>
              <a:rPr b="0" baseline="30000" i="0" lang="en-US" sz="16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th</a:t>
            </a:r>
            <a:r>
              <a:rPr b="0" i="0" lang="en-US" sz="16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, 2022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" lvl="0" marL="3175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"/>
          <p:cNvSpPr txBox="1"/>
          <p:nvPr/>
        </p:nvSpPr>
        <p:spPr>
          <a:xfrm>
            <a:off x="311700" y="43175"/>
            <a:ext cx="8520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</a:pPr>
            <a:r>
              <a:rPr b="1" i="0" lang="en-US" sz="20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Background</a:t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-US"/>
              <a:t>1</a:t>
            </a:r>
            <a:endParaRPr/>
          </a:p>
        </p:txBody>
      </p:sp>
      <p:sp>
        <p:nvSpPr>
          <p:cNvPr id="72" name="Google Shape;72;p2"/>
          <p:cNvSpPr txBox="1"/>
          <p:nvPr/>
        </p:nvSpPr>
        <p:spPr>
          <a:xfrm>
            <a:off x="311700" y="400550"/>
            <a:ext cx="8520600" cy="8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20"/>
              <a:buFont typeface="Arial"/>
              <a:buNone/>
            </a:pPr>
            <a:r>
              <a:rPr b="1" i="0" lang="en-US" sz="202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Classification of electromyography (EMG) allows for personalized rehabilitation training that could enhance motor performance</a:t>
            </a:r>
            <a:endParaRPr b="1" i="0" sz="202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2"/>
          <p:cNvSpPr txBox="1"/>
          <p:nvPr/>
        </p:nvSpPr>
        <p:spPr>
          <a:xfrm>
            <a:off x="311700" y="4093450"/>
            <a:ext cx="8520600" cy="570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125"/>
              <a:buFont typeface="Arial"/>
              <a:buNone/>
            </a:pPr>
            <a:r>
              <a:rPr b="1" i="0" lang="en-US" sz="132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Goal: </a:t>
            </a:r>
            <a:r>
              <a:rPr b="0" i="0" lang="en-US" sz="132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Our project proposes the use of machine learning (ML) to select a classifier that best discriminates EMG patterns of a set of muscles while performing grasping movements within a virtual and physical environment.</a:t>
            </a:r>
            <a:endParaRPr b="0" i="0" sz="132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Gloreha Sinfonia: upper limb rehabilitation - Functional exercises - YouTube" id="74" name="Google Shape;74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1963" y="1487975"/>
            <a:ext cx="3772426" cy="21219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IEGO®: The bilateral Arm-Shoulder-Therapysystem | Tyromotion" id="75" name="Google Shape;75;p2"/>
          <p:cNvPicPr preferRelativeResize="0"/>
          <p:nvPr/>
        </p:nvPicPr>
        <p:blipFill rotWithShape="1">
          <a:blip r:embed="rId4">
            <a:alphaModFix/>
          </a:blip>
          <a:srcRect b="5584" l="9573" r="16500" t="5065"/>
          <a:stretch/>
        </p:blipFill>
        <p:spPr>
          <a:xfrm>
            <a:off x="5317438" y="1205088"/>
            <a:ext cx="2984597" cy="2404849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2"/>
          <p:cNvSpPr txBox="1"/>
          <p:nvPr/>
        </p:nvSpPr>
        <p:spPr>
          <a:xfrm>
            <a:off x="1634513" y="3538213"/>
            <a:ext cx="218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Physical Environment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2"/>
          <p:cNvSpPr txBox="1"/>
          <p:nvPr/>
        </p:nvSpPr>
        <p:spPr>
          <a:xfrm>
            <a:off x="5931263" y="3538213"/>
            <a:ext cx="218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Virtual  Environment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3"/>
          <p:cNvSpPr txBox="1"/>
          <p:nvPr/>
        </p:nvSpPr>
        <p:spPr>
          <a:xfrm>
            <a:off x="322675" y="44925"/>
            <a:ext cx="8520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</a:pPr>
            <a:r>
              <a:rPr b="1" i="0" lang="en-US" sz="20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Workflow 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3"/>
          <p:cNvSpPr txBox="1"/>
          <p:nvPr>
            <p:ph idx="12" type="sldNum"/>
          </p:nvPr>
        </p:nvSpPr>
        <p:spPr>
          <a:xfrm>
            <a:off x="8485822" y="47499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-US"/>
              <a:t>2</a:t>
            </a:r>
            <a:endParaRPr/>
          </a:p>
        </p:txBody>
      </p:sp>
      <p:pic>
        <p:nvPicPr>
          <p:cNvPr id="84" name="Google Shape;84;p3"/>
          <p:cNvPicPr preferRelativeResize="0"/>
          <p:nvPr/>
        </p:nvPicPr>
        <p:blipFill rotWithShape="1">
          <a:blip r:embed="rId3">
            <a:alphaModFix/>
          </a:blip>
          <a:srcRect b="4168" l="37651" r="34479" t="0"/>
          <a:stretch/>
        </p:blipFill>
        <p:spPr>
          <a:xfrm rot="-5400000">
            <a:off x="997352" y="1060812"/>
            <a:ext cx="386100" cy="1770317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3"/>
          <p:cNvPicPr preferRelativeResize="0"/>
          <p:nvPr/>
        </p:nvPicPr>
        <p:blipFill rotWithShape="1">
          <a:blip r:embed="rId4">
            <a:alphaModFix/>
          </a:blip>
          <a:srcRect b="9949" l="25700" r="29826" t="0"/>
          <a:stretch/>
        </p:blipFill>
        <p:spPr>
          <a:xfrm rot="-5400000">
            <a:off x="862551" y="506631"/>
            <a:ext cx="655703" cy="1770327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3"/>
          <p:cNvSpPr txBox="1"/>
          <p:nvPr/>
        </p:nvSpPr>
        <p:spPr>
          <a:xfrm>
            <a:off x="1555163" y="1253338"/>
            <a:ext cx="345900" cy="27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1" i="0" lang="en-US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ECR</a:t>
            </a:r>
            <a:endParaRPr b="1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3"/>
          <p:cNvSpPr txBox="1"/>
          <p:nvPr/>
        </p:nvSpPr>
        <p:spPr>
          <a:xfrm>
            <a:off x="9413" y="2151413"/>
            <a:ext cx="2512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●"/>
            </a:pPr>
            <a:r>
              <a:rPr b="1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FCU =</a:t>
            </a: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Flexor Carpi Ulnaris 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●"/>
            </a:pPr>
            <a:r>
              <a:rPr b="1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ECR = </a:t>
            </a: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Extensor Carpi Radialis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3"/>
          <p:cNvSpPr txBox="1"/>
          <p:nvPr/>
        </p:nvSpPr>
        <p:spPr>
          <a:xfrm>
            <a:off x="-124762" y="620375"/>
            <a:ext cx="537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3"/>
          <p:cNvSpPr txBox="1"/>
          <p:nvPr/>
        </p:nvSpPr>
        <p:spPr>
          <a:xfrm>
            <a:off x="1032013" y="3124975"/>
            <a:ext cx="537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3"/>
          <p:cNvSpPr txBox="1"/>
          <p:nvPr/>
        </p:nvSpPr>
        <p:spPr>
          <a:xfrm>
            <a:off x="2309913" y="620375"/>
            <a:ext cx="537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3"/>
          <p:cNvSpPr txBox="1"/>
          <p:nvPr/>
        </p:nvSpPr>
        <p:spPr>
          <a:xfrm>
            <a:off x="2605463" y="587863"/>
            <a:ext cx="1974000" cy="615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Maximum Voluntary Contraction (MVC)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2" name="Google Shape;92;p3"/>
          <p:cNvCxnSpPr/>
          <p:nvPr/>
        </p:nvCxnSpPr>
        <p:spPr>
          <a:xfrm flipH="1" rot="10800000">
            <a:off x="2708338" y="1556342"/>
            <a:ext cx="1044600" cy="4530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3" name="Google Shape;93;p3"/>
          <p:cNvCxnSpPr/>
          <p:nvPr/>
        </p:nvCxnSpPr>
        <p:spPr>
          <a:xfrm rot="10800000">
            <a:off x="3383988" y="1556642"/>
            <a:ext cx="1029000" cy="4527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94" name="Google Shape;94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002242" y="4215325"/>
            <a:ext cx="602346" cy="431748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3"/>
          <p:cNvPicPr preferRelativeResize="0"/>
          <p:nvPr/>
        </p:nvPicPr>
        <p:blipFill rotWithShape="1">
          <a:blip r:embed="rId6">
            <a:alphaModFix/>
          </a:blip>
          <a:srcRect b="37771" l="6114" r="7649" t="37410"/>
          <a:stretch/>
        </p:blipFill>
        <p:spPr>
          <a:xfrm>
            <a:off x="2748013" y="4324132"/>
            <a:ext cx="744150" cy="214143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3"/>
          <p:cNvSpPr txBox="1"/>
          <p:nvPr/>
        </p:nvSpPr>
        <p:spPr>
          <a:xfrm>
            <a:off x="5964363" y="2571813"/>
            <a:ext cx="537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3"/>
          <p:cNvSpPr txBox="1"/>
          <p:nvPr/>
        </p:nvSpPr>
        <p:spPr>
          <a:xfrm>
            <a:off x="6283513" y="2571788"/>
            <a:ext cx="2358300" cy="4002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EMG Signal Processing 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3"/>
          <p:cNvSpPr txBox="1"/>
          <p:nvPr/>
        </p:nvSpPr>
        <p:spPr>
          <a:xfrm>
            <a:off x="2742329" y="1790057"/>
            <a:ext cx="309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3"/>
          <p:cNvSpPr txBox="1"/>
          <p:nvPr/>
        </p:nvSpPr>
        <p:spPr>
          <a:xfrm>
            <a:off x="2793991" y="1746488"/>
            <a:ext cx="386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3s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3"/>
          <p:cNvSpPr txBox="1"/>
          <p:nvPr/>
        </p:nvSpPr>
        <p:spPr>
          <a:xfrm>
            <a:off x="3952659" y="1716963"/>
            <a:ext cx="429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3s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3"/>
          <p:cNvSpPr txBox="1"/>
          <p:nvPr/>
        </p:nvSpPr>
        <p:spPr>
          <a:xfrm>
            <a:off x="3373325" y="1500313"/>
            <a:ext cx="386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2s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3"/>
          <p:cNvSpPr txBox="1"/>
          <p:nvPr/>
        </p:nvSpPr>
        <p:spPr>
          <a:xfrm>
            <a:off x="305238" y="620375"/>
            <a:ext cx="1840500" cy="4002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Muscle Selection: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3"/>
          <p:cNvSpPr txBox="1"/>
          <p:nvPr/>
        </p:nvSpPr>
        <p:spPr>
          <a:xfrm>
            <a:off x="1465886" y="3124963"/>
            <a:ext cx="2741400" cy="4002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Objects and Environments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4" name="Google Shape;104;p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309913" y="3809563"/>
            <a:ext cx="744150" cy="2735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5" name="Google Shape;105;p3"/>
          <p:cNvCxnSpPr/>
          <p:nvPr/>
        </p:nvCxnSpPr>
        <p:spPr>
          <a:xfrm>
            <a:off x="1789038" y="4126375"/>
            <a:ext cx="1785900" cy="75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06" name="Google Shape;106;p3"/>
          <p:cNvSpPr txBox="1"/>
          <p:nvPr/>
        </p:nvSpPr>
        <p:spPr>
          <a:xfrm>
            <a:off x="1555163" y="1807513"/>
            <a:ext cx="345900" cy="27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1" i="0" lang="en-US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FCU</a:t>
            </a:r>
            <a:endParaRPr b="1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7" name="Google Shape;107;p3"/>
          <p:cNvPicPr preferRelativeResize="0"/>
          <p:nvPr/>
        </p:nvPicPr>
        <p:blipFill rotWithShape="1">
          <a:blip r:embed="rId8">
            <a:alphaModFix/>
          </a:blip>
          <a:srcRect b="49005" l="11199" r="9985" t="20286"/>
          <a:stretch/>
        </p:blipFill>
        <p:spPr>
          <a:xfrm>
            <a:off x="5462249" y="924913"/>
            <a:ext cx="1707125" cy="118455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3"/>
          <p:cNvSpPr txBox="1"/>
          <p:nvPr/>
        </p:nvSpPr>
        <p:spPr>
          <a:xfrm>
            <a:off x="6141663" y="481625"/>
            <a:ext cx="537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3"/>
          <p:cNvSpPr txBox="1"/>
          <p:nvPr/>
        </p:nvSpPr>
        <p:spPr>
          <a:xfrm>
            <a:off x="6518339" y="481650"/>
            <a:ext cx="1840500" cy="4002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Experimental Task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0" name="Google Shape;110;p3"/>
          <p:cNvPicPr preferRelativeResize="0"/>
          <p:nvPr/>
        </p:nvPicPr>
        <p:blipFill rotWithShape="1">
          <a:blip r:embed="rId9">
            <a:alphaModFix/>
          </a:blip>
          <a:srcRect b="0" l="21643" r="36312" t="48773"/>
          <a:stretch/>
        </p:blipFill>
        <p:spPr>
          <a:xfrm>
            <a:off x="7305988" y="998051"/>
            <a:ext cx="1629576" cy="109955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3"/>
          <p:cNvSpPr/>
          <p:nvPr/>
        </p:nvSpPr>
        <p:spPr>
          <a:xfrm>
            <a:off x="1161113" y="2608200"/>
            <a:ext cx="209100" cy="4527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3"/>
          <p:cNvSpPr/>
          <p:nvPr/>
        </p:nvSpPr>
        <p:spPr>
          <a:xfrm>
            <a:off x="3505450" y="2196363"/>
            <a:ext cx="209100" cy="6591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3"/>
          <p:cNvSpPr/>
          <p:nvPr/>
        </p:nvSpPr>
        <p:spPr>
          <a:xfrm>
            <a:off x="4855538" y="522425"/>
            <a:ext cx="867900" cy="214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3"/>
          <p:cNvSpPr/>
          <p:nvPr/>
        </p:nvSpPr>
        <p:spPr>
          <a:xfrm>
            <a:off x="7137088" y="2084425"/>
            <a:ext cx="209100" cy="4527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3"/>
          <p:cNvSpPr txBox="1"/>
          <p:nvPr/>
        </p:nvSpPr>
        <p:spPr>
          <a:xfrm>
            <a:off x="1918588" y="4647075"/>
            <a:ext cx="744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HTC Vive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3"/>
          <p:cNvSpPr txBox="1"/>
          <p:nvPr/>
        </p:nvSpPr>
        <p:spPr>
          <a:xfrm>
            <a:off x="2679388" y="4582775"/>
            <a:ext cx="1044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Leap Tracker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3"/>
          <p:cNvSpPr txBox="1"/>
          <p:nvPr/>
        </p:nvSpPr>
        <p:spPr>
          <a:xfrm>
            <a:off x="2741501" y="2009350"/>
            <a:ext cx="491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Rest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3"/>
          <p:cNvSpPr txBox="1"/>
          <p:nvPr/>
        </p:nvSpPr>
        <p:spPr>
          <a:xfrm>
            <a:off x="3987401" y="2009350"/>
            <a:ext cx="491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Rest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3"/>
          <p:cNvSpPr txBox="1"/>
          <p:nvPr/>
        </p:nvSpPr>
        <p:spPr>
          <a:xfrm>
            <a:off x="3111724" y="1290875"/>
            <a:ext cx="961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Contraction 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3"/>
          <p:cNvSpPr txBox="1"/>
          <p:nvPr/>
        </p:nvSpPr>
        <p:spPr>
          <a:xfrm rot="-5400000">
            <a:off x="5515657" y="3438618"/>
            <a:ext cx="10869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Normalized EMG</a:t>
            </a:r>
            <a:endParaRPr b="0" i="0" sz="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3"/>
          <p:cNvSpPr txBox="1"/>
          <p:nvPr/>
        </p:nvSpPr>
        <p:spPr>
          <a:xfrm rot="-5400000">
            <a:off x="5521274" y="4505864"/>
            <a:ext cx="10869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Normalized EMG</a:t>
            </a:r>
            <a:endParaRPr b="0" i="0" sz="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2" name="Google Shape;122;p3"/>
          <p:cNvGrpSpPr/>
          <p:nvPr/>
        </p:nvGrpSpPr>
        <p:grpSpPr>
          <a:xfrm>
            <a:off x="5983628" y="3112488"/>
            <a:ext cx="2290260" cy="1958725"/>
            <a:chOff x="6054591" y="3112438"/>
            <a:chExt cx="2290260" cy="1958725"/>
          </a:xfrm>
        </p:grpSpPr>
        <p:pic>
          <p:nvPicPr>
            <p:cNvPr id="123" name="Google Shape;123;p3"/>
            <p:cNvPicPr preferRelativeResize="0"/>
            <p:nvPr/>
          </p:nvPicPr>
          <p:blipFill rotWithShape="1">
            <a:blip r:embed="rId10">
              <a:alphaModFix/>
            </a:blip>
            <a:srcRect b="5748" l="8965" r="8626" t="0"/>
            <a:stretch/>
          </p:blipFill>
          <p:spPr>
            <a:xfrm>
              <a:off x="6168445" y="3112438"/>
              <a:ext cx="2176405" cy="18089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4" name="Google Shape;124;p3"/>
            <p:cNvSpPr txBox="1"/>
            <p:nvPr/>
          </p:nvSpPr>
          <p:spPr>
            <a:xfrm>
              <a:off x="6820271" y="4871108"/>
              <a:ext cx="1087031" cy="20005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700" u="none" cap="none" strike="noStrike">
                  <a:solidFill>
                    <a:srgbClr val="777777"/>
                  </a:solidFill>
                  <a:latin typeface="Arial"/>
                  <a:ea typeface="Arial"/>
                  <a:cs typeface="Arial"/>
                  <a:sym typeface="Arial"/>
                </a:rPr>
                <a:t>Time(s)</a:t>
              </a:r>
              <a:endParaRPr b="0" i="0" sz="700" u="none" cap="none" strike="noStrike">
                <a:solidFill>
                  <a:srgbClr val="777777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25;p3"/>
            <p:cNvSpPr txBox="1"/>
            <p:nvPr/>
          </p:nvSpPr>
          <p:spPr>
            <a:xfrm rot="-5400000">
              <a:off x="5588019" y="3962265"/>
              <a:ext cx="1087031" cy="1538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Normalized EMG</a:t>
              </a:r>
              <a:endParaRPr b="0" i="0" sz="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26;p3"/>
            <p:cNvSpPr txBox="1"/>
            <p:nvPr/>
          </p:nvSpPr>
          <p:spPr>
            <a:xfrm>
              <a:off x="6111332" y="3169314"/>
              <a:ext cx="352995" cy="18466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600" u="none" cap="none" strike="noStrike">
                  <a:solidFill>
                    <a:srgbClr val="777777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 b="0" i="0" sz="700" u="none" cap="none" strike="noStrike">
                <a:solidFill>
                  <a:srgbClr val="777777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127;p3"/>
            <p:cNvSpPr txBox="1"/>
            <p:nvPr/>
          </p:nvSpPr>
          <p:spPr>
            <a:xfrm>
              <a:off x="6096561" y="3638595"/>
              <a:ext cx="352995" cy="18466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600" u="none" cap="none" strike="noStrike">
                  <a:solidFill>
                    <a:srgbClr val="777777"/>
                  </a:solidFill>
                  <a:latin typeface="Arial"/>
                  <a:ea typeface="Arial"/>
                  <a:cs typeface="Arial"/>
                  <a:sym typeface="Arial"/>
                </a:rPr>
                <a:t>-1</a:t>
              </a:r>
              <a:endParaRPr b="0" i="0" sz="700" u="none" cap="none" strike="noStrike">
                <a:solidFill>
                  <a:srgbClr val="777777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28;p3"/>
            <p:cNvSpPr txBox="1"/>
            <p:nvPr/>
          </p:nvSpPr>
          <p:spPr>
            <a:xfrm>
              <a:off x="6096627" y="4162491"/>
              <a:ext cx="352995" cy="18466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600" u="none" cap="none" strike="noStrike">
                  <a:solidFill>
                    <a:srgbClr val="777777"/>
                  </a:solidFill>
                  <a:latin typeface="Arial"/>
                  <a:ea typeface="Arial"/>
                  <a:cs typeface="Arial"/>
                  <a:sym typeface="Arial"/>
                </a:rPr>
                <a:t>-1</a:t>
              </a:r>
              <a:endParaRPr b="0" i="0" sz="700" u="none" cap="none" strike="noStrike">
                <a:solidFill>
                  <a:srgbClr val="777777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29;p3"/>
            <p:cNvSpPr txBox="1"/>
            <p:nvPr/>
          </p:nvSpPr>
          <p:spPr>
            <a:xfrm>
              <a:off x="6125508" y="4264891"/>
              <a:ext cx="352995" cy="18466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600" u="none" cap="none" strike="noStrike">
                  <a:solidFill>
                    <a:srgbClr val="777777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 b="0" i="0" sz="700" u="none" cap="none" strike="noStrike">
                <a:solidFill>
                  <a:srgbClr val="777777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30;p3"/>
            <p:cNvSpPr txBox="1"/>
            <p:nvPr/>
          </p:nvSpPr>
          <p:spPr>
            <a:xfrm>
              <a:off x="6107216" y="4717192"/>
              <a:ext cx="352995" cy="18466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600" u="none" cap="none" strike="noStrike">
                  <a:solidFill>
                    <a:srgbClr val="777777"/>
                  </a:solidFill>
                  <a:latin typeface="Arial"/>
                  <a:ea typeface="Arial"/>
                  <a:cs typeface="Arial"/>
                  <a:sym typeface="Arial"/>
                </a:rPr>
                <a:t>-1</a:t>
              </a:r>
              <a:endParaRPr b="0" i="0" sz="700" u="none" cap="none" strike="noStrike">
                <a:solidFill>
                  <a:srgbClr val="777777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31;p3"/>
            <p:cNvSpPr txBox="1"/>
            <p:nvPr/>
          </p:nvSpPr>
          <p:spPr>
            <a:xfrm>
              <a:off x="6121504" y="3730716"/>
              <a:ext cx="352995" cy="18466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600" u="none" cap="none" strike="noStrike">
                  <a:solidFill>
                    <a:srgbClr val="777777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 b="0" i="0" sz="700" u="none" cap="none" strike="noStrike">
                <a:solidFill>
                  <a:srgbClr val="777777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2" name="Google Shape;132;p3"/>
          <p:cNvSpPr txBox="1"/>
          <p:nvPr/>
        </p:nvSpPr>
        <p:spPr>
          <a:xfrm>
            <a:off x="8273887" y="3400425"/>
            <a:ext cx="7902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Raw signal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3"/>
          <p:cNvSpPr txBox="1"/>
          <p:nvPr/>
        </p:nvSpPr>
        <p:spPr>
          <a:xfrm>
            <a:off x="8273887" y="3898987"/>
            <a:ext cx="790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Band-pass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35-400 Hz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3"/>
          <p:cNvSpPr txBox="1"/>
          <p:nvPr/>
        </p:nvSpPr>
        <p:spPr>
          <a:xfrm>
            <a:off x="8301748" y="4449607"/>
            <a:ext cx="790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Low-pass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 Hz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5" name="Google Shape;135;p3"/>
          <p:cNvCxnSpPr/>
          <p:nvPr/>
        </p:nvCxnSpPr>
        <p:spPr>
          <a:xfrm>
            <a:off x="8358840" y="3442140"/>
            <a:ext cx="0" cy="1284900"/>
          </a:xfrm>
          <a:prstGeom prst="straightConnector1">
            <a:avLst/>
          </a:prstGeom>
          <a:noFill/>
          <a:ln cap="flat" cmpd="sng" w="9525">
            <a:solidFill>
              <a:srgbClr val="748C98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136" name="Google Shape;136;p3"/>
          <p:cNvPicPr preferRelativeResize="0"/>
          <p:nvPr/>
        </p:nvPicPr>
        <p:blipFill rotWithShape="1">
          <a:blip r:embed="rId11">
            <a:alphaModFix/>
          </a:blip>
          <a:srcRect b="18044" l="5750" r="20897" t="22696"/>
          <a:stretch/>
        </p:blipFill>
        <p:spPr>
          <a:xfrm>
            <a:off x="305237" y="3611288"/>
            <a:ext cx="1338651" cy="1441864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3"/>
          <p:cNvSpPr txBox="1"/>
          <p:nvPr/>
        </p:nvSpPr>
        <p:spPr>
          <a:xfrm>
            <a:off x="-12" y="620375"/>
            <a:ext cx="537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1</a:t>
            </a: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8" name="Google Shape;138;p3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087400" y="3589262"/>
            <a:ext cx="1387923" cy="1485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4"/>
          <p:cNvSpPr txBox="1"/>
          <p:nvPr/>
        </p:nvSpPr>
        <p:spPr>
          <a:xfrm>
            <a:off x="352600" y="37071"/>
            <a:ext cx="85206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i="0" lang="en-US" sz="20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Model Overview  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/>
              <a:t>3</a:t>
            </a:r>
            <a:endParaRPr/>
          </a:p>
        </p:txBody>
      </p:sp>
      <p:sp>
        <p:nvSpPr>
          <p:cNvPr id="145" name="Google Shape;145;p4"/>
          <p:cNvSpPr txBox="1"/>
          <p:nvPr/>
        </p:nvSpPr>
        <p:spPr>
          <a:xfrm>
            <a:off x="407625" y="909950"/>
            <a:ext cx="3521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Features and Algorithms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4"/>
          <p:cNvSpPr txBox="1"/>
          <p:nvPr/>
        </p:nvSpPr>
        <p:spPr>
          <a:xfrm>
            <a:off x="201750" y="1449363"/>
            <a:ext cx="2235600" cy="27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For each muscle: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zero crossing count (ZC)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slope sign change count (SSC)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waveform length (WL)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Willison amplitude (WA)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Variance (Var)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Skewness (Skew)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Kurtosis (Kur)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Mean (Mean)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standard deviation (SD)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4"/>
          <p:cNvSpPr txBox="1"/>
          <p:nvPr/>
        </p:nvSpPr>
        <p:spPr>
          <a:xfrm>
            <a:off x="4167375" y="1482638"/>
            <a:ext cx="1737000" cy="228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Algorithms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K-Nearest Neighbor (KNN)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Support-Vector Machine (SVM)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Logistic Regression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Random Forest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Gradient Boosting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Naive Bayes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4"/>
          <p:cNvSpPr txBox="1"/>
          <p:nvPr/>
        </p:nvSpPr>
        <p:spPr>
          <a:xfrm>
            <a:off x="2182675" y="1449363"/>
            <a:ext cx="2276100" cy="25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Most Important Features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SSC_ECR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WA_FCU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WL_ECR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WL_FCU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SD_ECR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SD_FCU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Mean_ECR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Mean_FCU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Var_FCU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4"/>
          <p:cNvSpPr txBox="1"/>
          <p:nvPr/>
        </p:nvSpPr>
        <p:spPr>
          <a:xfrm>
            <a:off x="201750" y="4620300"/>
            <a:ext cx="8245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167640" lvl="0" marL="16764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uFill>
                  <a:noFill/>
                </a:uFill>
                <a:latin typeface="Times New Roman"/>
                <a:ea typeface="Times New Roman"/>
                <a:cs typeface="Times New Roman"/>
                <a:sym typeface="Times New Roman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Sapsanis, C., Georgoulas, G. &amp; Tzes, A. </a:t>
            </a:r>
            <a:r>
              <a:rPr b="0" i="1" lang="en-US" sz="1100" u="none" cap="none" strike="noStrike">
                <a:solidFill>
                  <a:srgbClr val="000000"/>
                </a:solidFill>
                <a:uFill>
                  <a:noFill/>
                </a:uFill>
                <a:latin typeface="Times New Roman"/>
                <a:ea typeface="Times New Roman"/>
                <a:cs typeface="Times New Roman"/>
                <a:sym typeface="Times New Roman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EMG based classification of basic hand movements based on time-frequency features</a:t>
            </a:r>
            <a:r>
              <a:rPr b="0" i="0" lang="en-US" sz="1100" u="none" cap="none" strike="noStrike">
                <a:solidFill>
                  <a:srgbClr val="000000"/>
                </a:solidFill>
                <a:uFill>
                  <a:noFill/>
                </a:uFill>
                <a:latin typeface="Times New Roman"/>
                <a:ea typeface="Times New Roman"/>
                <a:cs typeface="Times New Roman"/>
                <a:sym typeface="Times New Roman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. 722 (2013). doi:10.1109/MED.2013.6608802.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4"/>
          <p:cNvSpPr txBox="1"/>
          <p:nvPr/>
        </p:nvSpPr>
        <p:spPr>
          <a:xfrm>
            <a:off x="6726438" y="189300"/>
            <a:ext cx="1567200" cy="4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2500" lnSpcReduction="10000"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26315"/>
              <a:buFont typeface="Arial"/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Featurization 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1" name="Google Shape;151;p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433975" y="697076"/>
            <a:ext cx="2152125" cy="196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433975" y="2659175"/>
            <a:ext cx="2152125" cy="19620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5"/>
          <p:cNvSpPr txBox="1"/>
          <p:nvPr/>
        </p:nvSpPr>
        <p:spPr>
          <a:xfrm>
            <a:off x="392775" y="165672"/>
            <a:ext cx="8520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i="0" lang="en-US" sz="20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Results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/>
              <a:t>4</a:t>
            </a:r>
            <a:endParaRPr/>
          </a:p>
        </p:txBody>
      </p:sp>
      <p:sp>
        <p:nvSpPr>
          <p:cNvPr id="159" name="Google Shape;159;p5"/>
          <p:cNvSpPr txBox="1"/>
          <p:nvPr/>
        </p:nvSpPr>
        <p:spPr>
          <a:xfrm>
            <a:off x="273025" y="632425"/>
            <a:ext cx="242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Algorithm Performance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" name="Google Shape;160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87138" y="1131050"/>
            <a:ext cx="1812485" cy="21348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48975" y="1131050"/>
            <a:ext cx="1812485" cy="21464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499622" y="1131050"/>
            <a:ext cx="1902208" cy="21871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377834" y="1141000"/>
            <a:ext cx="2078341" cy="2187151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5"/>
          <p:cNvSpPr txBox="1"/>
          <p:nvPr/>
        </p:nvSpPr>
        <p:spPr>
          <a:xfrm>
            <a:off x="392775" y="3791175"/>
            <a:ext cx="8520600" cy="12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There is a substantial difference between emg signals in the real and virtual environments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All the tested classifiers showed an accuracy on the test set higher than 97% in classifying the two environments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Features selection improved the overall performances of the classifiers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Naive Bayes showed the worst performances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Logistic regression, random forest and gradient boosting showed a consistent high accuracy and low standard deviation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Given its computation efficiency we would choose logistic regression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5"/>
          <p:cNvSpPr txBox="1"/>
          <p:nvPr/>
        </p:nvSpPr>
        <p:spPr>
          <a:xfrm>
            <a:off x="434000" y="3367950"/>
            <a:ext cx="1390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Conclusion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Yilang Liu</dc:creator>
</cp:coreProperties>
</file>